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Lst>
  <p:sldSz cx="9601200" cy="12801600" type="A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KAREC Catherine" initials="PC" lastIdx="2" clrIdx="0">
    <p:extLst>
      <p:ext uri="{19B8F6BF-5375-455C-9EA6-DF929625EA0E}">
        <p15:presenceInfo xmlns:p15="http://schemas.microsoft.com/office/powerpoint/2012/main" userId="S-1-5-21-559508894-546525404-5522801-10675" providerId="AD"/>
      </p:ext>
    </p:extLst>
  </p:cmAuthor>
  <p:cmAuthor id="2" name="BOUCHET Marie" initials="BM" lastIdx="3" clrIdx="1">
    <p:extLst>
      <p:ext uri="{19B8F6BF-5375-455C-9EA6-DF929625EA0E}">
        <p15:presenceInfo xmlns:p15="http://schemas.microsoft.com/office/powerpoint/2012/main" userId="S-1-5-21-559508894-546525404-5522801-11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B45C"/>
    <a:srgbClr val="E1AD01"/>
    <a:srgbClr val="3E363F"/>
    <a:srgbClr val="6BCE20"/>
    <a:srgbClr val="2B2A29"/>
    <a:srgbClr val="55B2E7"/>
    <a:srgbClr val="A80061"/>
    <a:srgbClr val="A1A1A0"/>
    <a:srgbClr val="FB5400"/>
    <a:srgbClr val="750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16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fr-FR"/>
              <a:t>Modifiez le style du titre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7192FB6-A946-40B3-9E26-C75C66708BCE}" type="datetimeFigureOut">
              <a:rPr lang="fr-FR" smtClean="0"/>
              <a:t>23/08/2023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360411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192FB6-A946-40B3-9E26-C75C66708BCE}" type="datetimeFigureOut">
              <a:rPr lang="fr-FR" smtClean="0"/>
              <a:t>23/08/2023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178134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192FB6-A946-40B3-9E26-C75C66708BCE}" type="datetimeFigureOut">
              <a:rPr lang="fr-FR" smtClean="0"/>
              <a:t>23/08/2023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272516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192FB6-A946-40B3-9E26-C75C66708BCE}" type="datetimeFigureOut">
              <a:rPr lang="fr-FR" smtClean="0"/>
              <a:t>23/08/2023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222430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fr-FR"/>
              <a:t>Modifiez le style du titre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7192FB6-A946-40B3-9E26-C75C66708BCE}" type="datetimeFigureOut">
              <a:rPr lang="fr-FR" smtClean="0"/>
              <a:t>23/08/2023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370579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7192FB6-A946-40B3-9E26-C75C66708BCE}" type="datetimeFigureOut">
              <a:rPr lang="fr-FR" smtClean="0"/>
              <a:t>23/08/2023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131045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fr-FR"/>
              <a:t>Modifiez le style du titre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Modifier les styles du texte du masque</a:t>
            </a:r>
          </a:p>
        </p:txBody>
      </p:sp>
      <p:sp>
        <p:nvSpPr>
          <p:cNvPr id="4" name="Content Placeholder 3"/>
          <p:cNvSpPr>
            <a:spLocks noGrp="1"/>
          </p:cNvSpPr>
          <p:nvPr>
            <p:ph sz="half" idx="2"/>
          </p:nvPr>
        </p:nvSpPr>
        <p:spPr>
          <a:xfrm>
            <a:off x="661334" y="4676140"/>
            <a:ext cx="4061757" cy="68778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Modifier les styles du texte du masque</a:t>
            </a:r>
          </a:p>
        </p:txBody>
      </p:sp>
      <p:sp>
        <p:nvSpPr>
          <p:cNvPr id="6" name="Content Placeholder 5"/>
          <p:cNvSpPr>
            <a:spLocks noGrp="1"/>
          </p:cNvSpPr>
          <p:nvPr>
            <p:ph sz="quarter" idx="4"/>
          </p:nvPr>
        </p:nvSpPr>
        <p:spPr>
          <a:xfrm>
            <a:off x="4860608" y="4676140"/>
            <a:ext cx="4081761" cy="68778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7192FB6-A946-40B3-9E26-C75C66708BCE}" type="datetimeFigureOut">
              <a:rPr lang="fr-FR" smtClean="0"/>
              <a:t>23/08/2023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219124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7192FB6-A946-40B3-9E26-C75C66708BCE}" type="datetimeFigureOut">
              <a:rPr lang="fr-FR" smtClean="0"/>
              <a:t>23/08/2023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383413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92FB6-A946-40B3-9E26-C75C66708BCE}" type="datetimeFigureOut">
              <a:rPr lang="fr-FR" smtClean="0"/>
              <a:t>23/08/2023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22244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192FB6-A946-40B3-9E26-C75C66708BCE}" type="datetimeFigureOut">
              <a:rPr lang="fr-FR" smtClean="0"/>
              <a:t>23/08/2023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243351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a:t>Cliquez sur l'icône pour ajouter une image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192FB6-A946-40B3-9E26-C75C66708BCE}" type="datetimeFigureOut">
              <a:rPr lang="fr-FR" smtClean="0"/>
              <a:t>23/08/2023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50B5B2-14FC-4295-8717-5A858B5A7650}" type="slidenum">
              <a:rPr lang="fr-FR" smtClean="0"/>
              <a:t>‹N°›</a:t>
            </a:fld>
            <a:endParaRPr lang="fr-FR"/>
          </a:p>
        </p:txBody>
      </p:sp>
    </p:spTree>
    <p:extLst>
      <p:ext uri="{BB962C8B-B14F-4D97-AF65-F5344CB8AC3E}">
        <p14:creationId xmlns:p14="http://schemas.microsoft.com/office/powerpoint/2010/main" val="222935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37192FB6-A946-40B3-9E26-C75C66708BCE}" type="datetimeFigureOut">
              <a:rPr lang="fr-FR" smtClean="0"/>
              <a:t>23/08/2023</a:t>
            </a:fld>
            <a:endParaRPr lang="fr-FR"/>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F250B5B2-14FC-4295-8717-5A858B5A7650}" type="slidenum">
              <a:rPr lang="fr-FR" smtClean="0"/>
              <a:t>‹N°›</a:t>
            </a:fld>
            <a:endParaRPr lang="fr-FR"/>
          </a:p>
        </p:txBody>
      </p:sp>
    </p:spTree>
    <p:extLst>
      <p:ext uri="{BB962C8B-B14F-4D97-AF65-F5344CB8AC3E}">
        <p14:creationId xmlns:p14="http://schemas.microsoft.com/office/powerpoint/2010/main" val="3763416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st-ensemble.fr/plui"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4ED734-8C64-46C1-A47A-C3F436D6B0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313" y="0"/>
            <a:ext cx="1751804" cy="1735905"/>
          </a:xfrm>
          <a:prstGeom prst="rect">
            <a:avLst/>
          </a:prstGeom>
        </p:spPr>
      </p:pic>
      <p:sp>
        <p:nvSpPr>
          <p:cNvPr id="13" name="Text Box 1"/>
          <p:cNvSpPr txBox="1"/>
          <p:nvPr/>
        </p:nvSpPr>
        <p:spPr>
          <a:xfrm>
            <a:off x="0" y="-21425"/>
            <a:ext cx="8035290" cy="1037425"/>
          </a:xfrm>
          <a:prstGeom prst="rect">
            <a:avLst/>
          </a:prstGeom>
          <a:solidFill>
            <a:schemeClr val="accent6">
              <a:lumMod val="60000"/>
              <a:lumOff val="40000"/>
            </a:schemeClr>
          </a:solidFill>
          <a:ln cap="flat">
            <a:noFill/>
          </a:ln>
        </p:spPr>
        <p:txBody>
          <a:bodyPr vert="horz" wrap="square" lIns="91440" tIns="45720" rIns="91440" bIns="45720" anchor="ctr" anchorCtr="0" compatLnSpc="0">
            <a:noAutofit/>
          </a:bodyPr>
          <a:lstStyle/>
          <a:p>
            <a:pPr lvl="0" defTabSz="914400" hangingPunct="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b="1" dirty="0">
                <a:solidFill>
                  <a:srgbClr val="FFFFFF"/>
                </a:solidFill>
                <a:latin typeface="Arial" pitchFamily="34"/>
                <a:ea typeface="Microsoft YaHei" pitchFamily="34"/>
                <a:cs typeface="Lucida Sans" pitchFamily="2"/>
              </a:rPr>
              <a:t>PLUi : Est Ensemble</a:t>
            </a:r>
          </a:p>
          <a:p>
            <a:pPr defTabSz="914400" hangingPunct="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2000" b="1" cap="small" dirty="0">
                <a:solidFill>
                  <a:srgbClr val="FFFFFF"/>
                </a:solidFill>
                <a:latin typeface="Arial" pitchFamily="34"/>
                <a:ea typeface="Microsoft YaHei" pitchFamily="34"/>
                <a:cs typeface="Lucida Sans" pitchFamily="2"/>
              </a:rPr>
              <a:t>Transition énergétique et adaptation au changement climatique</a:t>
            </a:r>
          </a:p>
          <a:p>
            <a:pPr lvl="0" defTabSz="914400" hangingPunct="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fr-FR" sz="2000" b="1" cap="small" dirty="0">
              <a:solidFill>
                <a:srgbClr val="FFFFFF"/>
              </a:solidFill>
              <a:latin typeface="Arial" pitchFamily="34"/>
              <a:ea typeface="Microsoft YaHei" pitchFamily="34"/>
              <a:cs typeface="Lucida Sans" pitchFamily="2"/>
            </a:endParaRPr>
          </a:p>
        </p:txBody>
      </p:sp>
      <p:graphicFrame>
        <p:nvGraphicFramePr>
          <p:cNvPr id="2" name="Tableau 1"/>
          <p:cNvGraphicFramePr>
            <a:graphicFrameLocks noGrp="1"/>
          </p:cNvGraphicFramePr>
          <p:nvPr>
            <p:extLst>
              <p:ext uri="{D42A27DB-BD31-4B8C-83A1-F6EECF244321}">
                <p14:modId xmlns:p14="http://schemas.microsoft.com/office/powerpoint/2010/main" val="4926436"/>
              </p:ext>
            </p:extLst>
          </p:nvPr>
        </p:nvGraphicFramePr>
        <p:xfrm>
          <a:off x="4453757" y="1691938"/>
          <a:ext cx="5166360" cy="4602480"/>
        </p:xfrm>
        <a:graphic>
          <a:graphicData uri="http://schemas.openxmlformats.org/drawingml/2006/table">
            <a:tbl>
              <a:tblPr firstRow="1" bandRow="1">
                <a:tableStyleId>{2D5ABB26-0587-4C30-8999-92F81FD0307C}</a:tableStyleId>
              </a:tblPr>
              <a:tblGrid>
                <a:gridCol w="2583180">
                  <a:extLst>
                    <a:ext uri="{9D8B030D-6E8A-4147-A177-3AD203B41FA5}">
                      <a16:colId xmlns:a16="http://schemas.microsoft.com/office/drawing/2014/main" val="1117658187"/>
                    </a:ext>
                  </a:extLst>
                </a:gridCol>
                <a:gridCol w="2583180">
                  <a:extLst>
                    <a:ext uri="{9D8B030D-6E8A-4147-A177-3AD203B41FA5}">
                      <a16:colId xmlns:a16="http://schemas.microsoft.com/office/drawing/2014/main" val="3460701221"/>
                    </a:ext>
                  </a:extLst>
                </a:gridCol>
              </a:tblGrid>
              <a:tr h="174634">
                <a:tc>
                  <a:txBody>
                    <a:bodyPr/>
                    <a:lstStyle/>
                    <a:p>
                      <a:pPr algn="r"/>
                      <a:r>
                        <a:rPr lang="fr-FR" sz="1400" b="1" dirty="0">
                          <a:solidFill>
                            <a:schemeClr val="accent6">
                              <a:lumMod val="75000"/>
                            </a:schemeClr>
                          </a:solidFill>
                          <a:latin typeface="Arial" panose="020B0604020202020204" pitchFamily="34" charset="0"/>
                          <a:cs typeface="Arial" panose="020B0604020202020204" pitchFamily="34" charset="0"/>
                        </a:rPr>
                        <a:t>Région</a:t>
                      </a:r>
                    </a:p>
                  </a:txBody>
                  <a:tcPr>
                    <a:lnL>
                      <a:noFill/>
                    </a:lnL>
                    <a:lnR w="6350" cap="flat" cmpd="sng" algn="ctr">
                      <a:solidFill>
                        <a:schemeClr val="bg1">
                          <a:lumMod val="85000"/>
                        </a:schemeClr>
                      </a:solidFill>
                      <a:prstDash val="sysDot"/>
                      <a:round/>
                      <a:headEnd type="none" w="med" len="med"/>
                      <a:tailEnd type="none" w="med" len="med"/>
                    </a:lnR>
                    <a:lnT>
                      <a:noFill/>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Ile-de-France</a:t>
                      </a:r>
                    </a:p>
                  </a:txBody>
                  <a:tcPr>
                    <a:lnL w="6350" cap="flat" cmpd="sng" algn="ctr">
                      <a:solidFill>
                        <a:schemeClr val="bg1">
                          <a:lumMod val="85000"/>
                        </a:schemeClr>
                      </a:solidFill>
                      <a:prstDash val="sysDot"/>
                      <a:round/>
                      <a:headEnd type="none" w="med" len="med"/>
                      <a:tailEnd type="none" w="med" len="med"/>
                    </a:lnL>
                    <a:lnR>
                      <a:noFill/>
                    </a:lnR>
                    <a:lnT>
                      <a:noFill/>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6979709"/>
                  </a:ext>
                </a:extLst>
              </a:tr>
              <a:tr h="0">
                <a:tc>
                  <a:txBody>
                    <a:bodyPr/>
                    <a:lstStyle/>
                    <a:p>
                      <a:pPr algn="r"/>
                      <a:r>
                        <a:rPr lang="fr-FR" sz="1400" b="1" dirty="0">
                          <a:solidFill>
                            <a:schemeClr val="accent6">
                              <a:lumMod val="75000"/>
                            </a:schemeClr>
                          </a:solidFill>
                          <a:latin typeface="Arial" panose="020B0604020202020204" pitchFamily="34" charset="0"/>
                          <a:cs typeface="Arial" panose="020B0604020202020204" pitchFamily="34" charset="0"/>
                        </a:rPr>
                        <a:t>Département</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fr-FR" sz="1400" b="0" dirty="0">
                          <a:latin typeface="Arial" panose="020B0604020202020204" pitchFamily="34" charset="0"/>
                          <a:cs typeface="Arial" panose="020B0604020202020204" pitchFamily="34" charset="0"/>
                        </a:rPr>
                        <a:t>93</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892217"/>
                  </a:ext>
                </a:extLst>
              </a:tr>
              <a:tr h="0">
                <a:tc>
                  <a:txBody>
                    <a:bodyPr/>
                    <a:lstStyle/>
                    <a:p>
                      <a:pPr algn="r"/>
                      <a:r>
                        <a:rPr lang="fr-FR" sz="1400" b="1" dirty="0">
                          <a:solidFill>
                            <a:schemeClr val="accent6">
                              <a:lumMod val="75000"/>
                            </a:schemeClr>
                          </a:solidFill>
                          <a:latin typeface="Arial" panose="020B0604020202020204" pitchFamily="34" charset="0"/>
                          <a:cs typeface="Arial" panose="020B0604020202020204" pitchFamily="34" charset="0"/>
                        </a:rPr>
                        <a:t>Type de collectivité porteuse</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Etablissement Public Territorial</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248486"/>
                  </a:ext>
                </a:extLst>
              </a:tr>
              <a:tr h="0">
                <a:tc>
                  <a:txBody>
                    <a:bodyPr/>
                    <a:lstStyle/>
                    <a:p>
                      <a:pPr algn="r"/>
                      <a:r>
                        <a:rPr lang="fr-FR" sz="1400" b="1" dirty="0">
                          <a:solidFill>
                            <a:schemeClr val="accent6">
                              <a:lumMod val="75000"/>
                            </a:schemeClr>
                          </a:solidFill>
                          <a:latin typeface="Arial" panose="020B0604020202020204" pitchFamily="34" charset="0"/>
                          <a:cs typeface="Arial" panose="020B0604020202020204" pitchFamily="34" charset="0"/>
                        </a:rPr>
                        <a:t>Nombre de communes</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9</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0007890"/>
                  </a:ext>
                </a:extLst>
              </a:tr>
              <a:tr h="0">
                <a:tc>
                  <a:txBody>
                    <a:bodyPr/>
                    <a:lstStyle/>
                    <a:p>
                      <a:pPr algn="r"/>
                      <a:r>
                        <a:rPr lang="fr-FR" sz="1400" b="1" dirty="0">
                          <a:solidFill>
                            <a:schemeClr val="accent6">
                              <a:lumMod val="75000"/>
                            </a:schemeClr>
                          </a:solidFill>
                          <a:latin typeface="Arial" panose="020B0604020202020204" pitchFamily="34" charset="0"/>
                          <a:cs typeface="Arial" panose="020B0604020202020204" pitchFamily="34" charset="0"/>
                        </a:rPr>
                        <a:t>Surface</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3850 ha</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515518"/>
                  </a:ext>
                </a:extLst>
              </a:tr>
              <a:tr h="0">
                <a:tc>
                  <a:txBody>
                    <a:bodyPr/>
                    <a:lstStyle/>
                    <a:p>
                      <a:pPr algn="r"/>
                      <a:r>
                        <a:rPr lang="fr-FR" sz="1400" b="1" dirty="0">
                          <a:solidFill>
                            <a:schemeClr val="accent6">
                              <a:lumMod val="75000"/>
                            </a:schemeClr>
                          </a:solidFill>
                          <a:latin typeface="Arial" panose="020B0604020202020204" pitchFamily="34" charset="0"/>
                          <a:cs typeface="Arial" panose="020B0604020202020204" pitchFamily="34" charset="0"/>
                        </a:rPr>
                        <a:t>Population</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415 958 habitants</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394094"/>
                  </a:ext>
                </a:extLst>
              </a:tr>
              <a:tr h="0">
                <a:tc>
                  <a:txBody>
                    <a:bodyPr/>
                    <a:lstStyle/>
                    <a:p>
                      <a:pPr algn="r"/>
                      <a:r>
                        <a:rPr lang="fr-FR" sz="1400" b="1" i="0" dirty="0">
                          <a:solidFill>
                            <a:schemeClr val="accent6">
                              <a:lumMod val="75000"/>
                            </a:schemeClr>
                          </a:solidFill>
                          <a:latin typeface="Arial" panose="020B0604020202020204" pitchFamily="34" charset="0"/>
                          <a:cs typeface="Arial" panose="020B0604020202020204" pitchFamily="34" charset="0"/>
                        </a:rPr>
                        <a:t>Origine du PLUi</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fr-FR" sz="1400" b="0" kern="1200" dirty="0">
                          <a:solidFill>
                            <a:schemeClr val="tx1"/>
                          </a:solidFill>
                          <a:latin typeface="Arial" panose="020B0604020202020204" pitchFamily="34" charset="0"/>
                          <a:ea typeface="+mn-ea"/>
                          <a:cs typeface="Arial" panose="020B0604020202020204" pitchFamily="34" charset="0"/>
                        </a:rPr>
                        <a:t>Démarche initiale</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009556"/>
                  </a:ext>
                </a:extLst>
              </a:tr>
              <a:tr h="0">
                <a:tc>
                  <a:txBody>
                    <a:bodyPr/>
                    <a:lstStyle/>
                    <a:p>
                      <a:pPr algn="r"/>
                      <a:r>
                        <a:rPr lang="fr-FR" sz="1400" b="1" i="0" dirty="0">
                          <a:solidFill>
                            <a:schemeClr val="accent6">
                              <a:lumMod val="75000"/>
                            </a:schemeClr>
                          </a:solidFill>
                          <a:latin typeface="Arial" panose="020B0604020202020204" pitchFamily="34" charset="0"/>
                          <a:cs typeface="Arial" panose="020B0604020202020204" pitchFamily="34" charset="0"/>
                        </a:rPr>
                        <a:t>Nom</a:t>
                      </a:r>
                      <a:r>
                        <a:rPr lang="fr-FR" sz="1400" b="1" i="0" baseline="0" dirty="0">
                          <a:solidFill>
                            <a:schemeClr val="accent6">
                              <a:lumMod val="75000"/>
                            </a:schemeClr>
                          </a:solidFill>
                          <a:latin typeface="Arial" panose="020B0604020202020204" pitchFamily="34" charset="0"/>
                          <a:cs typeface="Arial" panose="020B0604020202020204" pitchFamily="34" charset="0"/>
                        </a:rPr>
                        <a:t> du SCoT</a:t>
                      </a:r>
                      <a:endParaRPr lang="fr-FR" sz="1400" b="1" i="0" dirty="0">
                        <a:solidFill>
                          <a:schemeClr val="accent6">
                            <a:lumMod val="75000"/>
                          </a:schemeClr>
                        </a:solidFill>
                        <a:latin typeface="Arial" panose="020B0604020202020204" pitchFamily="34" charset="0"/>
                        <a:cs typeface="Arial" panose="020B0604020202020204" pitchFamily="34" charset="0"/>
                      </a:endParaRP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SCOT de la Métropole du Grand Paris, prescrit le 23 juin 2017</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413995"/>
                  </a:ext>
                </a:extLst>
              </a:tr>
              <a:tr h="0">
                <a:tc>
                  <a:txBody>
                    <a:bodyPr/>
                    <a:lstStyle/>
                    <a:p>
                      <a:pPr algn="r"/>
                      <a:r>
                        <a:rPr lang="fr-FR" sz="1400" b="1" i="0" dirty="0">
                          <a:solidFill>
                            <a:schemeClr val="accent6">
                              <a:lumMod val="75000"/>
                            </a:schemeClr>
                          </a:solidFill>
                          <a:latin typeface="Arial" panose="020B0604020202020204" pitchFamily="34" charset="0"/>
                          <a:cs typeface="Arial" panose="020B0604020202020204" pitchFamily="34" charset="0"/>
                        </a:rPr>
                        <a:t>Etat de la procédure</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Approuvée</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2099328"/>
                  </a:ext>
                </a:extLst>
              </a:tr>
              <a:tr h="0">
                <a:tc>
                  <a:txBody>
                    <a:bodyPr/>
                    <a:lstStyle/>
                    <a:p>
                      <a:pPr algn="r"/>
                      <a:r>
                        <a:rPr lang="fr-FR" sz="1400" b="1" i="0" dirty="0">
                          <a:solidFill>
                            <a:schemeClr val="accent6">
                              <a:lumMod val="75000"/>
                            </a:schemeClr>
                          </a:solidFill>
                          <a:latin typeface="Arial" panose="020B0604020202020204" pitchFamily="34" charset="0"/>
                          <a:cs typeface="Arial" panose="020B0604020202020204" pitchFamily="34" charset="0"/>
                        </a:rPr>
                        <a:t>Date de prescription</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04/07/2017</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6524124"/>
                  </a:ext>
                </a:extLst>
              </a:tr>
              <a:tr h="0">
                <a:tc>
                  <a:txBody>
                    <a:bodyPr/>
                    <a:lstStyle/>
                    <a:p>
                      <a:pPr algn="r"/>
                      <a:r>
                        <a:rPr lang="fr-FR" sz="1400" b="1" i="0" dirty="0">
                          <a:solidFill>
                            <a:schemeClr val="accent6">
                              <a:lumMod val="75000"/>
                            </a:schemeClr>
                          </a:solidFill>
                          <a:latin typeface="Arial" panose="020B0604020202020204" pitchFamily="34" charset="0"/>
                          <a:cs typeface="Arial" panose="020B0604020202020204" pitchFamily="34" charset="0"/>
                        </a:rPr>
                        <a:t>Date d’approbation</a:t>
                      </a: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02/02/2020</a:t>
                      </a: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42699"/>
                  </a:ext>
                </a:extLst>
              </a:tr>
              <a:tr h="0">
                <a:tc>
                  <a:txBody>
                    <a:bodyPr/>
                    <a:lstStyle/>
                    <a:p>
                      <a:pPr algn="r"/>
                      <a:endParaRPr lang="fr-FR" sz="1400" b="1" i="0" dirty="0">
                        <a:solidFill>
                          <a:schemeClr val="accent6">
                            <a:lumMod val="75000"/>
                          </a:schemeClr>
                        </a:solidFill>
                        <a:latin typeface="Arial" panose="020B0604020202020204" pitchFamily="34" charset="0"/>
                        <a:cs typeface="Arial" panose="020B0604020202020204" pitchFamily="34" charset="0"/>
                      </a:endParaRP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endParaRPr lang="fr-FR" sz="1400" dirty="0">
                        <a:latin typeface="Arial" panose="020B0604020202020204" pitchFamily="34" charset="0"/>
                        <a:cs typeface="Arial" panose="020B0604020202020204" pitchFamily="34" charset="0"/>
                      </a:endParaRP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w="63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3858447"/>
                  </a:ext>
                </a:extLst>
              </a:tr>
              <a:tr h="0">
                <a:tc>
                  <a:txBody>
                    <a:bodyPr/>
                    <a:lstStyle/>
                    <a:p>
                      <a:pPr algn="r"/>
                      <a:endParaRPr lang="fr-FR" sz="1400" b="1" i="0" dirty="0">
                        <a:solidFill>
                          <a:schemeClr val="accent6">
                            <a:lumMod val="75000"/>
                          </a:schemeClr>
                        </a:solidFill>
                        <a:latin typeface="Arial" panose="020B0604020202020204" pitchFamily="34" charset="0"/>
                        <a:cs typeface="Arial" panose="020B0604020202020204" pitchFamily="34" charset="0"/>
                      </a:endParaRPr>
                    </a:p>
                  </a:txBody>
                  <a:tcPr>
                    <a:lnL>
                      <a:noFill/>
                    </a:lnL>
                    <a:lnR w="6350"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endParaRPr lang="fr-FR" sz="1400" dirty="0">
                        <a:latin typeface="Arial" panose="020B0604020202020204" pitchFamily="34" charset="0"/>
                        <a:cs typeface="Arial" panose="020B0604020202020204" pitchFamily="34" charset="0"/>
                      </a:endParaRPr>
                    </a:p>
                  </a:txBody>
                  <a:tcPr>
                    <a:lnL w="6350" cap="flat" cmpd="sng" algn="ctr">
                      <a:solidFill>
                        <a:schemeClr val="bg1">
                          <a:lumMod val="85000"/>
                        </a:schemeClr>
                      </a:solidFill>
                      <a:prstDash val="sysDot"/>
                      <a:round/>
                      <a:headEnd type="none" w="med" len="med"/>
                      <a:tailEnd type="none" w="med" len="med"/>
                    </a:lnL>
                    <a:lnR>
                      <a:noFill/>
                    </a:lnR>
                    <a:lnT w="6350" cap="flat" cmpd="sng" algn="ctr">
                      <a:solidFill>
                        <a:schemeClr val="bg1">
                          <a:lumMod val="85000"/>
                        </a:schemeClr>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59016947"/>
                  </a:ext>
                </a:extLst>
              </a:tr>
            </a:tbl>
          </a:graphicData>
        </a:graphic>
      </p:graphicFrame>
      <p:sp>
        <p:nvSpPr>
          <p:cNvPr id="23" name="Rectangle 22"/>
          <p:cNvSpPr/>
          <p:nvPr/>
        </p:nvSpPr>
        <p:spPr>
          <a:xfrm>
            <a:off x="330505" y="6131346"/>
            <a:ext cx="8813253" cy="3994638"/>
          </a:xfrm>
          <a:prstGeom prst="rect">
            <a:avLst/>
          </a:prstGeom>
          <a:noFill/>
          <a:ln w="28575">
            <a:noFill/>
            <a:prstDash val="sysDash"/>
          </a:ln>
        </p:spPr>
        <p:style>
          <a:lnRef idx="2">
            <a:schemeClr val="accent2"/>
          </a:lnRef>
          <a:fillRef idx="1">
            <a:schemeClr val="lt1"/>
          </a:fillRef>
          <a:effectRef idx="0">
            <a:schemeClr val="accent2"/>
          </a:effectRef>
          <a:fontRef idx="minor">
            <a:schemeClr val="dk1"/>
          </a:fontRef>
        </p:style>
        <p:txBody>
          <a:bodyPr rtlCol="0" anchor="ctr"/>
          <a:lstStyle/>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lvl="0" algn="just"/>
            <a:r>
              <a:rPr lang="fr-FR" sz="1600" b="1" dirty="0">
                <a:solidFill>
                  <a:schemeClr val="accent6">
                    <a:lumMod val="75000"/>
                  </a:schemeClr>
                </a:solidFill>
                <a:latin typeface="Arial" panose="020B0604020202020204" pitchFamily="34" charset="0"/>
                <a:cs typeface="Arial" panose="020B0604020202020204" pitchFamily="34" charset="0"/>
              </a:rPr>
              <a:t>Présentation du contexte territorial et de son lien avec le sujet</a:t>
            </a:r>
          </a:p>
          <a:p>
            <a:pPr algn="just"/>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L'EPT compte environ 413 000 habitants (soit une densité de population de 105 habitants par hectare) et 160 000 emplois. 32% des ménages vivent en quartier prioritaire politique de la ville (QPV), soit environ 150 000 habitants . L'EPT dispose d'un parc de 180 000 logements dont environ 40 % de logements sociaux (données 2015).</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Le territoire est marqué par de nombreuses infrastructures routières et ferroviaires (11% de la superficie totale du territoire), principalement dans sa partie nord, assez plane. Le canal de l'Ourcq traverse d'est en ouest le nord du territoire. Le centre sud du territoire est marqué par un paysage de plateau, avec un relief plus prononcé particulièrement au niveau des Lilas et de Romainville.</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La superficie urbaine construite est importante (85%), supérieure à celle de la Seine Saint Denis (74%) et de Paris (73%). </a:t>
            </a:r>
            <a:r>
              <a:rPr lang="fr-FR" sz="1250" b="1" dirty="0">
                <a:latin typeface="Arial" panose="020B0604020202020204" pitchFamily="34" charset="0"/>
                <a:cs typeface="Arial" panose="020B0604020202020204" pitchFamily="34" charset="0"/>
              </a:rPr>
              <a:t>Le territoire d’Est Ensemble dispose du plus faible ratio d’espace vert public par habitant</a:t>
            </a:r>
            <a:r>
              <a:rPr lang="fr-FR" sz="1250" dirty="0">
                <a:latin typeface="Arial" panose="020B0604020202020204" pitchFamily="34" charset="0"/>
                <a:cs typeface="Arial" panose="020B0604020202020204" pitchFamily="34" charset="0"/>
              </a:rPr>
              <a:t>. La part du territoire occupés par des parcs et jardins est faible (8,3% contre 9% en petite couronne) et la répartition de ces espaces verts n'est pas très équilibrée.</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A Est Ensemble, 11,8% des milieux semi-naturels existants en 2008 ont disparu au cours des 10 dernières années. Les espaces agricoles ont quant à eux, diminué de 10,5%. Ces espaces, correspondent, pour la plupart, à des espaces requalifiés ou à des espaces de délaissement économiques ou ferroviaires.</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Un enjeu majeur du territoire est de permettre de préserver, développer la biodiversité afin de notamment réduire la carence en espaces verts du territoire.</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Le PLUi a pour ambition de développer un </a:t>
            </a:r>
            <a:r>
              <a:rPr lang="fr-FR" sz="1250" b="1" dirty="0">
                <a:latin typeface="Arial" panose="020B0604020202020204" pitchFamily="34" charset="0"/>
                <a:cs typeface="Arial" panose="020B0604020202020204" pitchFamily="34" charset="0"/>
              </a:rPr>
              <a:t>urbanisme vecteur de transition énergétique</a:t>
            </a:r>
            <a:r>
              <a:rPr lang="fr-FR" sz="1250" dirty="0">
                <a:latin typeface="Arial" panose="020B0604020202020204" pitchFamily="34" charset="0"/>
                <a:cs typeface="Arial" panose="020B0604020202020204" pitchFamily="34" charset="0"/>
              </a:rPr>
              <a:t> et favorable à la santé. Il porte également une ambition forte sur la préservation, renaturation et restauration des espaces naturels, des réservoirs de biodiversités et des continuités écologiques.</a:t>
            </a: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lvl="0" algn="just"/>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endParaRPr lang="fr-FR" sz="1250" dirty="0">
              <a:latin typeface="Arial" panose="020B0604020202020204" pitchFamily="34" charset="0"/>
              <a:cs typeface="Arial" panose="020B0604020202020204" pitchFamily="34" charset="0"/>
            </a:endParaRPr>
          </a:p>
          <a:p>
            <a:pPr lvl="0" algn="just"/>
            <a:endParaRPr lang="fr-FR" sz="1250" dirty="0">
              <a:latin typeface="Arial" panose="020B0604020202020204" pitchFamily="34" charset="0"/>
              <a:cs typeface="Arial" panose="020B0604020202020204" pitchFamily="34" charset="0"/>
            </a:endParaRPr>
          </a:p>
          <a:p>
            <a:pPr algn="just"/>
            <a:endParaRPr lang="fr-FR" sz="1200" b="1" dirty="0">
              <a:solidFill>
                <a:srgbClr val="A80061"/>
              </a:solidFill>
              <a:latin typeface="Arial" panose="020B0604020202020204" pitchFamily="34" charset="0"/>
              <a:cs typeface="Arial" panose="020B0604020202020204" pitchFamily="34" charset="0"/>
            </a:endParaRPr>
          </a:p>
        </p:txBody>
      </p:sp>
      <p:sp>
        <p:nvSpPr>
          <p:cNvPr id="64" name="Rectangle 63"/>
          <p:cNvSpPr/>
          <p:nvPr/>
        </p:nvSpPr>
        <p:spPr>
          <a:xfrm>
            <a:off x="330505" y="10279911"/>
            <a:ext cx="8813253" cy="2300477"/>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endParaRPr lang="fr-FR" sz="1600" b="1" dirty="0">
              <a:solidFill>
                <a:schemeClr val="accent6">
                  <a:lumMod val="75000"/>
                </a:schemeClr>
              </a:solidFill>
              <a:latin typeface="Arial" panose="020B0604020202020204" pitchFamily="34" charset="0"/>
              <a:cs typeface="Arial" panose="020B0604020202020204" pitchFamily="34" charset="0"/>
            </a:endParaRPr>
          </a:p>
          <a:p>
            <a:pPr marL="0" lvl="1" algn="just"/>
            <a:r>
              <a:rPr lang="fr-FR" sz="1600" b="1" dirty="0">
                <a:solidFill>
                  <a:schemeClr val="accent6">
                    <a:lumMod val="75000"/>
                  </a:schemeClr>
                </a:solidFill>
                <a:latin typeface="Arial" panose="020B0604020202020204" pitchFamily="34" charset="0"/>
                <a:cs typeface="Arial" panose="020B0604020202020204" pitchFamily="34" charset="0"/>
              </a:rPr>
              <a:t>Extrait pertinent de l’avis de l’Etat (le cas échéant</a:t>
            </a:r>
            <a:r>
              <a:rPr lang="fr-FR" sz="1600" b="1" dirty="0">
                <a:solidFill>
                  <a:srgbClr val="A80061"/>
                </a:solidFill>
                <a:latin typeface="Arial" panose="020B0604020202020204" pitchFamily="34" charset="0"/>
                <a:cs typeface="Arial" panose="020B0604020202020204" pitchFamily="34" charset="0"/>
              </a:rPr>
              <a:t>)</a:t>
            </a:r>
          </a:p>
          <a:p>
            <a:pPr marL="0" lvl="1" algn="just"/>
            <a:endParaRPr lang="fr-FR" sz="1600" b="1" dirty="0">
              <a:solidFill>
                <a:srgbClr val="A80061"/>
              </a:solidFill>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 Je souligne que le projet de PADD, dont le fil conducteur est celui de la lutte contre le dérèglement climatique et les réponses à apporter face à « l’urgence environnementale », met particulièrement l’accent sur cet aspect puisque les ambitions environnementales et de transition écologique sont présentes dans chacun de ses trois axes. (...)</a:t>
            </a:r>
            <a:endParaRPr lang="fr-FR" sz="1200"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L’objectif inscrit au PADD de n’engendrer aucune consommation d’espaces naturels, agricoles ou d’espaces verts est à saluer. Je note également la définition bienvenue d’un seuil minimum de pleine terre, assorti selon les cas d’un coefficient de biotope supérieur. (...)</a:t>
            </a:r>
            <a:endParaRPr lang="fr-FR" sz="1200"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Le projet de PLUi contient de multiples dispositions très volontaires et précises pour favoriser l’exemplarité environnementale des nouveaux programmes de constructions tant dans son règlement que dans ses OAP thématiques. Tous les documents du projet arrêté (PADD, OAP, règlement graphique et écrit, etc.) traduisent la volonté de préserver et valoriser les atouts écologiques du territoire. »</a:t>
            </a:r>
            <a:endParaRPr lang="fr-FR" sz="1200"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p:txBody>
      </p:sp>
      <p:pic>
        <p:nvPicPr>
          <p:cNvPr id="10" name="Picture 2" descr="T:\AFFAIRES EN COURS\EST ENSEMBLE\B-ETUDE\EST- Forum de lancement\Elements du PPT\Carte grand paris.jpg">
            <a:extLst>
              <a:ext uri="{FF2B5EF4-FFF2-40B4-BE49-F238E27FC236}">
                <a16:creationId xmlns:a16="http://schemas.microsoft.com/office/drawing/2014/main" id="{81565FC7-751D-45F3-A691-9CC418847F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37" y="1194270"/>
            <a:ext cx="4731657" cy="465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9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A1551149-53D8-4618-B801-9738BB3BB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443" y="0"/>
            <a:ext cx="1619020" cy="1524823"/>
          </a:xfrm>
          <a:prstGeom prst="rect">
            <a:avLst/>
          </a:prstGeom>
        </p:spPr>
      </p:pic>
      <p:sp>
        <p:nvSpPr>
          <p:cNvPr id="5" name="Rectangle 4"/>
          <p:cNvSpPr/>
          <p:nvPr/>
        </p:nvSpPr>
        <p:spPr>
          <a:xfrm>
            <a:off x="263832" y="2678601"/>
            <a:ext cx="5154708" cy="5501506"/>
          </a:xfrm>
          <a:prstGeom prst="rect">
            <a:avLst/>
          </a:prstGeom>
          <a:noFill/>
        </p:spPr>
        <p:txBody>
          <a:bodyPr wrap="square" rtlCol="0">
            <a:spAutoFit/>
          </a:bodyPr>
          <a:lstStyle/>
          <a:p>
            <a:pPr algn="just"/>
            <a:r>
              <a:rPr lang="fr-FR" sz="1600" b="1" i="1" dirty="0">
                <a:solidFill>
                  <a:srgbClr val="5CB45C"/>
                </a:solidFill>
                <a:latin typeface="Arial" panose="020B0604020202020204" pitchFamily="34" charset="0"/>
                <a:cs typeface="Arial" panose="020B0604020202020204" pitchFamily="34" charset="0"/>
              </a:rPr>
              <a:t>Règlement</a:t>
            </a:r>
            <a:r>
              <a:rPr lang="fr-FR" sz="1600" i="1" dirty="0">
                <a:solidFill>
                  <a:schemeClr val="bg1">
                    <a:lumMod val="50000"/>
                  </a:schemeClr>
                </a:solidFill>
                <a:latin typeface="Arial" panose="020B0604020202020204" pitchFamily="34" charset="0"/>
                <a:cs typeface="Arial" panose="020B0604020202020204" pitchFamily="34" charset="0"/>
              </a:rPr>
              <a:t> : </a:t>
            </a:r>
          </a:p>
          <a:p>
            <a:pPr algn="just"/>
            <a:r>
              <a:rPr lang="fr-FR" sz="1250" dirty="0">
                <a:latin typeface="Arial" panose="020B0604020202020204" pitchFamily="34" charset="0"/>
                <a:cs typeface="Arial" panose="020B0604020202020204" pitchFamily="34" charset="0"/>
              </a:rPr>
              <a:t>Les règles d'urbanisme du PLUi permettent notamment de lutter contre les îlots de chaleur urbains et d’augmenter la présence de la nature en ville avec un minimum de 15% de plantations de pleine terre et de 35% d’espaces végétalisés obligatoires au sein des zones urbanisées. Le règlement du PLUi définit par ailleurs un renforcement de la protection des espaces paysagers protégés :</a:t>
            </a:r>
          </a:p>
          <a:p>
            <a:pPr marL="17145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 Les réservoirs de biodiversités identifiés sur la carte du PADD sont classés en zone naturelle (N), zone quasiment inconstructible. Par ailleurs, la grande majorité des réservoirs bénéficie d’une protection complémentaire via un espace paysager protégé.</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Plusieurs typologies d’espaces paysagers protégés sont mis en œuvre au sein de l’espace urbain du territoire, pour préserver voire développer ses composantes naturelles tout en prenant en compte leur fonctionnement.</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Les dispositions visant au développement de la pleine terre sont dans toutes les opérations, avec un minimum de 15% dans les secteurs les plus denses, complétées par un coefficient de biotope pour atteindre au minimum, toujours dans les secteurs les plus denses, 35% d'espaces plantés sur chaque terrain, permettent d’envisager une augmentation importante de la couverture végétale du territoire dans les années à venir au vu de la dynamique des projets. Au total, 98 % des espaces urbanisés sont soumis à une exigence de 35 % et plus d’espaces végétalisés.</a:t>
            </a:r>
          </a:p>
          <a:p>
            <a:pPr algn="just"/>
            <a:r>
              <a:rPr lang="fr-FR" sz="1250" b="1" dirty="0">
                <a:latin typeface="Arial" panose="020B0604020202020204" pitchFamily="34" charset="0"/>
                <a:cs typeface="Arial" panose="020B0604020202020204" pitchFamily="34" charset="0"/>
              </a:rPr>
              <a:t>Le règlement anticipe la réglementation énergétique 2020 par l’exigence d’exemplarité environnementale et énergétique (label E+C-) et massifie la rénovation énergétique du parc de bâtiments anciens (label BBC rénovation).</a:t>
            </a:r>
          </a:p>
        </p:txBody>
      </p:sp>
      <p:sp>
        <p:nvSpPr>
          <p:cNvPr id="7" name="ZoneTexte 6"/>
          <p:cNvSpPr txBox="1"/>
          <p:nvPr/>
        </p:nvSpPr>
        <p:spPr>
          <a:xfrm>
            <a:off x="291048" y="1174608"/>
            <a:ext cx="9046320" cy="954107"/>
          </a:xfrm>
          <a:prstGeom prst="rect">
            <a:avLst/>
          </a:prstGeom>
          <a:noFill/>
        </p:spPr>
        <p:txBody>
          <a:bodyPr wrap="square" rtlCol="0">
            <a:spAutoFit/>
          </a:bodyPr>
          <a:lstStyle/>
          <a:p>
            <a:pPr algn="just"/>
            <a:r>
              <a:rPr lang="fr-FR" sz="1600" b="1" dirty="0">
                <a:solidFill>
                  <a:schemeClr val="accent6">
                    <a:lumMod val="75000"/>
                  </a:schemeClr>
                </a:solidFill>
                <a:latin typeface="Arial" panose="020B0604020202020204" pitchFamily="34" charset="0"/>
                <a:cs typeface="Arial" panose="020B0604020202020204" pitchFamily="34" charset="0"/>
              </a:rPr>
              <a:t>Eléments saillants dans le projet de territoire</a:t>
            </a:r>
          </a:p>
          <a:p>
            <a:pPr algn="just"/>
            <a:r>
              <a:rPr lang="fr-FR" sz="1200" dirty="0">
                <a:latin typeface="Arial" panose="020B0604020202020204" pitchFamily="34" charset="0"/>
                <a:cs typeface="Arial" panose="020B0604020202020204" pitchFamily="34" charset="0"/>
              </a:rPr>
              <a:t>L'ambition environnementale est au cœur du projet du PLUi dont le PADD assure l'articulation. Deux des trois axes affichent clairement le souci de renaturation du cadre urbain ainsi que d'assurer la transition écologique</a:t>
            </a:r>
            <a:endParaRPr lang="fr-FR" sz="1200" dirty="0">
              <a:solidFill>
                <a:schemeClr val="bg1">
                  <a:lumMod val="50000"/>
                </a:schemeClr>
              </a:solidFill>
              <a:latin typeface="Arial" panose="020B0604020202020204" pitchFamily="34" charset="0"/>
              <a:cs typeface="Arial" panose="020B0604020202020204" pitchFamily="34" charset="0"/>
            </a:endParaRPr>
          </a:p>
          <a:p>
            <a:pPr algn="just"/>
            <a:endParaRPr lang="fr-FR" sz="1600" b="1" dirty="0">
              <a:solidFill>
                <a:srgbClr val="A80061"/>
              </a:solidFill>
              <a:latin typeface="Arial" panose="020B0604020202020204" pitchFamily="34" charset="0"/>
              <a:cs typeface="Arial" panose="020B0604020202020204" pitchFamily="34" charset="0"/>
            </a:endParaRPr>
          </a:p>
        </p:txBody>
      </p:sp>
      <p:sp>
        <p:nvSpPr>
          <p:cNvPr id="10" name="ZoneTexte 9"/>
          <p:cNvSpPr txBox="1"/>
          <p:nvPr/>
        </p:nvSpPr>
        <p:spPr>
          <a:xfrm>
            <a:off x="263832" y="1922864"/>
            <a:ext cx="3833838" cy="338554"/>
          </a:xfrm>
          <a:prstGeom prst="rect">
            <a:avLst/>
          </a:prstGeom>
          <a:noFill/>
        </p:spPr>
        <p:txBody>
          <a:bodyPr wrap="square" rtlCol="0">
            <a:spAutoFit/>
          </a:bodyPr>
          <a:lstStyle/>
          <a:p>
            <a:pPr algn="just"/>
            <a:r>
              <a:rPr lang="fr-FR" sz="1600" b="1" dirty="0">
                <a:solidFill>
                  <a:schemeClr val="accent6">
                    <a:lumMod val="75000"/>
                  </a:schemeClr>
                </a:solidFill>
                <a:latin typeface="Arial" panose="020B0604020202020204" pitchFamily="34" charset="0"/>
                <a:cs typeface="Arial" panose="020B0604020202020204" pitchFamily="34" charset="0"/>
              </a:rPr>
              <a:t>Leviers réglementaires:</a:t>
            </a:r>
          </a:p>
        </p:txBody>
      </p:sp>
      <p:sp>
        <p:nvSpPr>
          <p:cNvPr id="12" name="Rectangle 11"/>
          <p:cNvSpPr/>
          <p:nvPr/>
        </p:nvSpPr>
        <p:spPr>
          <a:xfrm>
            <a:off x="348498" y="2288027"/>
            <a:ext cx="306895" cy="27093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1"/>
                </a:solidFill>
                <a:latin typeface="Arial" panose="020B0604020202020204" pitchFamily="34" charset="0"/>
                <a:cs typeface="Arial" panose="020B0604020202020204" pitchFamily="34" charset="0"/>
              </a:rPr>
              <a:t>X</a:t>
            </a:r>
          </a:p>
        </p:txBody>
      </p:sp>
      <p:sp>
        <p:nvSpPr>
          <p:cNvPr id="13" name="Rectangle 12"/>
          <p:cNvSpPr/>
          <p:nvPr/>
        </p:nvSpPr>
        <p:spPr>
          <a:xfrm>
            <a:off x="2341420" y="2302974"/>
            <a:ext cx="306895" cy="27093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1"/>
                </a:solidFill>
                <a:latin typeface="Arial" panose="020B0604020202020204" pitchFamily="34" charset="0"/>
                <a:cs typeface="Arial" panose="020B0604020202020204" pitchFamily="34" charset="0"/>
              </a:rPr>
              <a:t>X</a:t>
            </a:r>
          </a:p>
        </p:txBody>
      </p:sp>
      <p:sp>
        <p:nvSpPr>
          <p:cNvPr id="14" name="Rectangle 13"/>
          <p:cNvSpPr/>
          <p:nvPr/>
        </p:nvSpPr>
        <p:spPr>
          <a:xfrm>
            <a:off x="4765966" y="2316347"/>
            <a:ext cx="306895" cy="27093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1"/>
                </a:solidFill>
                <a:latin typeface="Arial" panose="020B0604020202020204" pitchFamily="34" charset="0"/>
                <a:cs typeface="Arial" panose="020B0604020202020204" pitchFamily="34" charset="0"/>
              </a:rPr>
              <a:t>X</a:t>
            </a:r>
          </a:p>
        </p:txBody>
      </p:sp>
      <p:sp>
        <p:nvSpPr>
          <p:cNvPr id="15" name="ZoneTexte 14"/>
          <p:cNvSpPr txBox="1"/>
          <p:nvPr/>
        </p:nvSpPr>
        <p:spPr>
          <a:xfrm>
            <a:off x="720690" y="2251184"/>
            <a:ext cx="1622459" cy="307777"/>
          </a:xfrm>
          <a:prstGeom prst="rect">
            <a:avLst/>
          </a:prstGeom>
          <a:noFill/>
        </p:spPr>
        <p:txBody>
          <a:bodyPr wrap="square" rtlCol="0">
            <a:spAutoFit/>
          </a:bodyPr>
          <a:lstStyle/>
          <a:p>
            <a:pPr algn="just"/>
            <a:r>
              <a:rPr lang="fr-FR" sz="1400" b="1" dirty="0">
                <a:solidFill>
                  <a:schemeClr val="bg1">
                    <a:lumMod val="50000"/>
                  </a:schemeClr>
                </a:solidFill>
                <a:latin typeface="Arial" panose="020B0604020202020204" pitchFamily="34" charset="0"/>
                <a:cs typeface="Arial" panose="020B0604020202020204" pitchFamily="34" charset="0"/>
              </a:rPr>
              <a:t>Règlement écrit</a:t>
            </a:r>
          </a:p>
        </p:txBody>
      </p:sp>
      <p:sp>
        <p:nvSpPr>
          <p:cNvPr id="17" name="ZoneTexte 16"/>
          <p:cNvSpPr txBox="1"/>
          <p:nvPr/>
        </p:nvSpPr>
        <p:spPr>
          <a:xfrm>
            <a:off x="2614649" y="2265353"/>
            <a:ext cx="2143288" cy="307777"/>
          </a:xfrm>
          <a:prstGeom prst="rect">
            <a:avLst/>
          </a:prstGeom>
          <a:noFill/>
        </p:spPr>
        <p:txBody>
          <a:bodyPr wrap="square" rtlCol="0">
            <a:spAutoFit/>
          </a:bodyPr>
          <a:lstStyle/>
          <a:p>
            <a:pPr algn="just"/>
            <a:r>
              <a:rPr lang="fr-FR" sz="1400" b="1" dirty="0">
                <a:solidFill>
                  <a:schemeClr val="bg1">
                    <a:lumMod val="50000"/>
                  </a:schemeClr>
                </a:solidFill>
                <a:latin typeface="Arial" panose="020B0604020202020204" pitchFamily="34" charset="0"/>
                <a:cs typeface="Arial" panose="020B0604020202020204" pitchFamily="34" charset="0"/>
              </a:rPr>
              <a:t>Règlement graphique</a:t>
            </a:r>
          </a:p>
        </p:txBody>
      </p:sp>
      <p:sp>
        <p:nvSpPr>
          <p:cNvPr id="18" name="ZoneTexte 17"/>
          <p:cNvSpPr txBox="1"/>
          <p:nvPr/>
        </p:nvSpPr>
        <p:spPr>
          <a:xfrm>
            <a:off x="5080891" y="2302974"/>
            <a:ext cx="628601" cy="307777"/>
          </a:xfrm>
          <a:prstGeom prst="rect">
            <a:avLst/>
          </a:prstGeom>
          <a:noFill/>
        </p:spPr>
        <p:txBody>
          <a:bodyPr wrap="square" rtlCol="0">
            <a:spAutoFit/>
          </a:bodyPr>
          <a:lstStyle/>
          <a:p>
            <a:pPr algn="just"/>
            <a:r>
              <a:rPr lang="fr-FR" sz="1400" b="1" dirty="0">
                <a:solidFill>
                  <a:schemeClr val="bg1">
                    <a:lumMod val="50000"/>
                  </a:schemeClr>
                </a:solidFill>
                <a:latin typeface="Arial" panose="020B0604020202020204" pitchFamily="34" charset="0"/>
                <a:cs typeface="Arial" panose="020B0604020202020204" pitchFamily="34" charset="0"/>
              </a:rPr>
              <a:t>OAP</a:t>
            </a:r>
            <a:endParaRPr lang="fr-FR" sz="1200" b="1" dirty="0">
              <a:solidFill>
                <a:schemeClr val="bg1">
                  <a:lumMod val="50000"/>
                </a:schemeClr>
              </a:solidFill>
              <a:latin typeface="Arial" panose="020B0604020202020204" pitchFamily="34" charset="0"/>
              <a:cs typeface="Arial" panose="020B0604020202020204" pitchFamily="34" charset="0"/>
            </a:endParaRPr>
          </a:p>
        </p:txBody>
      </p:sp>
      <p:sp>
        <p:nvSpPr>
          <p:cNvPr id="21" name="Rectangle 20"/>
          <p:cNvSpPr/>
          <p:nvPr/>
        </p:nvSpPr>
        <p:spPr>
          <a:xfrm>
            <a:off x="5943761" y="7300052"/>
            <a:ext cx="1236236" cy="369332"/>
          </a:xfrm>
          <a:prstGeom prst="rect">
            <a:avLst/>
          </a:prstGeom>
        </p:spPr>
        <p:txBody>
          <a:bodyPr wrap="none">
            <a:spAutoFit/>
          </a:bodyPr>
          <a:lstStyle/>
          <a:p>
            <a:pPr algn="just"/>
            <a:r>
              <a:rPr lang="fr-FR" b="1" dirty="0">
                <a:solidFill>
                  <a:schemeClr val="bg1">
                    <a:lumMod val="50000"/>
                  </a:schemeClr>
                </a:solidFill>
                <a:latin typeface="Arial" panose="020B0604020202020204" pitchFamily="34" charset="0"/>
                <a:cs typeface="Arial" panose="020B0604020202020204" pitchFamily="34" charset="0"/>
              </a:rPr>
              <a:t>Et après?</a:t>
            </a:r>
          </a:p>
        </p:txBody>
      </p:sp>
      <p:sp>
        <p:nvSpPr>
          <p:cNvPr id="22" name="ZoneTexte 21"/>
          <p:cNvSpPr txBox="1"/>
          <p:nvPr/>
        </p:nvSpPr>
        <p:spPr>
          <a:xfrm>
            <a:off x="5833014" y="9862198"/>
            <a:ext cx="2789023" cy="754053"/>
          </a:xfrm>
          <a:prstGeom prst="rect">
            <a:avLst/>
          </a:prstGeom>
          <a:solidFill>
            <a:schemeClr val="bg1">
              <a:lumMod val="95000"/>
            </a:schemeClr>
          </a:solidFill>
        </p:spPr>
        <p:txBody>
          <a:bodyPr wrap="square" rtlCol="0">
            <a:spAutoFit/>
          </a:bodyPr>
          <a:lstStyle/>
          <a:p>
            <a:pPr algn="just"/>
            <a:r>
              <a:rPr lang="fr-FR" b="1" dirty="0">
                <a:solidFill>
                  <a:schemeClr val="bg1">
                    <a:lumMod val="50000"/>
                  </a:schemeClr>
                </a:solidFill>
                <a:latin typeface="Arial" panose="020B0604020202020204" pitchFamily="34" charset="0"/>
                <a:cs typeface="Arial" panose="020B0604020202020204" pitchFamily="34" charset="0"/>
              </a:rPr>
              <a:t>Pour aller plus loin:</a:t>
            </a:r>
          </a:p>
          <a:p>
            <a:pPr algn="just"/>
            <a:r>
              <a:rPr lang="fr-FR" sz="1250" i="1" dirty="0">
                <a:solidFill>
                  <a:schemeClr val="accent6">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https://www.est-ensemble.fr/plui</a:t>
            </a:r>
            <a:endParaRPr lang="fr-FR" sz="1250" i="1" dirty="0">
              <a:solidFill>
                <a:schemeClr val="accent6">
                  <a:lumMod val="75000"/>
                </a:schemeClr>
              </a:solidFill>
              <a:latin typeface="Arial" panose="020B0604020202020204" pitchFamily="34" charset="0"/>
              <a:cs typeface="Arial" panose="020B0604020202020204" pitchFamily="34" charset="0"/>
            </a:endParaRPr>
          </a:p>
          <a:p>
            <a:pPr algn="just"/>
            <a:endParaRPr lang="fr-FR" sz="1250" b="1" dirty="0">
              <a:solidFill>
                <a:srgbClr val="A80061"/>
              </a:solidFill>
              <a:latin typeface="Arial" panose="020B0604020202020204" pitchFamily="34" charset="0"/>
              <a:cs typeface="Arial" panose="020B0604020202020204" pitchFamily="34" charset="0"/>
            </a:endParaRPr>
          </a:p>
        </p:txBody>
      </p:sp>
      <p:sp>
        <p:nvSpPr>
          <p:cNvPr id="28" name="Rectangle 27"/>
          <p:cNvSpPr/>
          <p:nvPr/>
        </p:nvSpPr>
        <p:spPr>
          <a:xfrm>
            <a:off x="5717657" y="7403316"/>
            <a:ext cx="195570" cy="22931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291048" y="8180107"/>
            <a:ext cx="4932853" cy="4570482"/>
          </a:xfrm>
          <a:prstGeom prst="rect">
            <a:avLst/>
          </a:prstGeom>
        </p:spPr>
        <p:txBody>
          <a:bodyPr wrap="square">
            <a:spAutoFit/>
          </a:bodyPr>
          <a:lstStyle/>
          <a:p>
            <a:pPr algn="just"/>
            <a:r>
              <a:rPr lang="fr-FR" sz="1600" b="1" i="1" dirty="0">
                <a:solidFill>
                  <a:schemeClr val="accent6">
                    <a:lumMod val="75000"/>
                  </a:schemeClr>
                </a:solidFill>
                <a:latin typeface="Arial" panose="020B0604020202020204" pitchFamily="34" charset="0"/>
                <a:cs typeface="Arial" panose="020B0604020202020204" pitchFamily="34" charset="0"/>
              </a:rPr>
              <a:t>OAP</a:t>
            </a:r>
          </a:p>
          <a:p>
            <a:pPr algn="just"/>
            <a:r>
              <a:rPr lang="fr-FR" sz="1250" b="1" dirty="0">
                <a:latin typeface="Arial" panose="020B0604020202020204" pitchFamily="34" charset="0"/>
                <a:cs typeface="Arial" panose="020B0604020202020204" pitchFamily="34" charset="0"/>
              </a:rPr>
              <a:t>Le PLUi comporte une OAP Environnement articulée autour de 3 sujets (Biodiversité, nature et eau en ville, Santé, risques et nuisances, Énergie et climat ) dont les objectifs sont :</a:t>
            </a:r>
          </a:p>
          <a:p>
            <a:pPr algn="just"/>
            <a:r>
              <a:rPr lang="fr-FR" sz="1250" dirty="0">
                <a:latin typeface="Arial" panose="020B0604020202020204" pitchFamily="34" charset="0"/>
                <a:cs typeface="Arial" panose="020B0604020202020204" pitchFamily="34" charset="0"/>
              </a:rPr>
              <a:t>• Protéger les réservoirs de biodiversité du schéma Trame verte et bleue, • Protéger la trame bleue du territoire, • Renforcer les continuités écologiques, • Revégétaliser et rendre plus perméables les espaces supports de biodiversité , • Lutter contre le phénomène d’îlot de chaleur urbain, • Intégrer la nature dans les projets d’aménagement ‐ Organiser la ville pour faire place à la nature lors d’opérations d’aménagement et de renouvellement urbain, ‐ Concevoir des aménagements d’espaces publics et de voirie (boulevard, avenue, piétonne et cyclable) participant à la place de la nature et de l'eau en ville. ‐ Créer / Prévoir des transitions vertes entre le domaine privé et le domaine public</a:t>
            </a:r>
          </a:p>
          <a:p>
            <a:pPr algn="just"/>
            <a:r>
              <a:rPr lang="fr-FR" sz="1250" b="1" dirty="0">
                <a:latin typeface="Arial" panose="020B0604020202020204" pitchFamily="34" charset="0"/>
                <a:cs typeface="Arial" panose="020B0604020202020204" pitchFamily="34" charset="0"/>
              </a:rPr>
              <a:t>Le PLUi comporte également des OAP sectorielles « Territoires d’entraînement », au sein desquelles le volet environnemental est un élément majeur. </a:t>
            </a:r>
            <a:r>
              <a:rPr lang="fr-FR" sz="1250" dirty="0">
                <a:latin typeface="Arial" panose="020B0604020202020204" pitchFamily="34" charset="0"/>
                <a:cs typeface="Arial" panose="020B0604020202020204" pitchFamily="34" charset="0"/>
              </a:rPr>
              <a:t>Les objectifs de l'OAP environnement y sont retranscrites de manière spatialisée. Les OAP Sectorielles viennent localement préciser les cœurs d’îlots à préserver, les espaces verts à créer et/ou à préserver au sein des opérations, les continuités écologiques à maintenir ou à créer, etc.</a:t>
            </a:r>
          </a:p>
          <a:p>
            <a:pPr algn="just"/>
            <a:endParaRPr lang="fr-FR" sz="1250" dirty="0">
              <a:latin typeface="Arial" panose="020B0604020202020204" pitchFamily="34" charset="0"/>
              <a:cs typeface="Arial" panose="020B0604020202020204" pitchFamily="34" charset="0"/>
            </a:endParaRPr>
          </a:p>
        </p:txBody>
      </p:sp>
      <p:sp>
        <p:nvSpPr>
          <p:cNvPr id="41" name="Text Box 1"/>
          <p:cNvSpPr txBox="1"/>
          <p:nvPr/>
        </p:nvSpPr>
        <p:spPr>
          <a:xfrm>
            <a:off x="0" y="-21425"/>
            <a:ext cx="8035290" cy="1037425"/>
          </a:xfrm>
          <a:prstGeom prst="rect">
            <a:avLst/>
          </a:prstGeom>
          <a:solidFill>
            <a:schemeClr val="accent6">
              <a:lumMod val="60000"/>
              <a:lumOff val="40000"/>
            </a:schemeClr>
          </a:solidFill>
          <a:ln cap="flat">
            <a:noFill/>
          </a:ln>
        </p:spPr>
        <p:txBody>
          <a:bodyPr vert="horz" wrap="square" lIns="91440" tIns="45720" rIns="91440" bIns="45720" anchor="ctr" anchorCtr="0" compatLnSpc="0">
            <a:noAutofit/>
          </a:bodyPr>
          <a:lstStyle/>
          <a:p>
            <a:pPr lvl="0" defTabSz="914400" hangingPunct="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b="1" dirty="0">
                <a:solidFill>
                  <a:srgbClr val="FFFFFF"/>
                </a:solidFill>
                <a:latin typeface="Arial" pitchFamily="34"/>
                <a:ea typeface="Microsoft YaHei" pitchFamily="34"/>
                <a:cs typeface="Lucida Sans" pitchFamily="2"/>
              </a:rPr>
              <a:t>PLUi : Est Ensemble</a:t>
            </a:r>
          </a:p>
          <a:p>
            <a:pPr lvl="0" defTabSz="914400" hangingPunct="0">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2000" b="1" cap="small" dirty="0">
                <a:solidFill>
                  <a:srgbClr val="FFFFFF"/>
                </a:solidFill>
                <a:latin typeface="Arial" pitchFamily="34"/>
                <a:ea typeface="Microsoft YaHei" pitchFamily="34"/>
                <a:cs typeface="Lucida Sans" pitchFamily="2"/>
              </a:rPr>
              <a:t>Transition énergétique et adaptation au changement climatique</a:t>
            </a:r>
          </a:p>
        </p:txBody>
      </p:sp>
      <p:sp>
        <p:nvSpPr>
          <p:cNvPr id="6" name="Rectangle 5"/>
          <p:cNvSpPr/>
          <p:nvPr/>
        </p:nvSpPr>
        <p:spPr>
          <a:xfrm>
            <a:off x="5969966" y="7745554"/>
            <a:ext cx="3367402" cy="1631216"/>
          </a:xfrm>
          <a:prstGeom prst="rect">
            <a:avLst/>
          </a:prstGeom>
        </p:spPr>
        <p:txBody>
          <a:bodyPr wrap="square">
            <a:spAutoFit/>
          </a:bodyPr>
          <a:lstStyle/>
          <a:p>
            <a:pPr algn="just"/>
            <a:r>
              <a:rPr lang="fr-FR" sz="1250" dirty="0">
                <a:latin typeface="Arial" panose="020B0604020202020204" pitchFamily="34" charset="0"/>
                <a:cs typeface="Arial" panose="020B0604020202020204" pitchFamily="34" charset="0"/>
              </a:rPr>
              <a:t>Le PLUI ne comporte que peu d'indicateurs de suivi permettant de justifier de la mise en œuvre effective et de l'atteinte des objectifs. On peut néanmoins citer deux indicateurs :</a:t>
            </a:r>
          </a:p>
          <a:p>
            <a:pPr marL="171450" lvl="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analyse des superficies d’espaces libres dans les projets d’urbanisme hors voiries</a:t>
            </a:r>
          </a:p>
          <a:p>
            <a:pPr marL="171450" indent="-171450" algn="just">
              <a:buFont typeface="Arial" panose="020B0604020202020204" pitchFamily="34" charset="0"/>
              <a:buChar char="•"/>
            </a:pPr>
            <a:r>
              <a:rPr lang="fr-FR" sz="1250" dirty="0">
                <a:latin typeface="Arial" panose="020B0604020202020204" pitchFamily="34" charset="0"/>
                <a:cs typeface="Arial" panose="020B0604020202020204" pitchFamily="34" charset="0"/>
              </a:rPr>
              <a:t>Surface imperméabilisée par projet/surface totale du projet</a:t>
            </a:r>
            <a:endParaRPr lang="fr-FR" sz="1250" i="1" dirty="0">
              <a:latin typeface="Arial" panose="020B0604020202020204" pitchFamily="34" charset="0"/>
              <a:cs typeface="Arial" panose="020B0604020202020204" pitchFamily="34" charset="0"/>
            </a:endParaRPr>
          </a:p>
        </p:txBody>
      </p:sp>
      <p:pic>
        <p:nvPicPr>
          <p:cNvPr id="20" name="Image 19">
            <a:extLst>
              <a:ext uri="{FF2B5EF4-FFF2-40B4-BE49-F238E27FC236}">
                <a16:creationId xmlns:a16="http://schemas.microsoft.com/office/drawing/2014/main" id="{43F75A9A-AA08-4F02-AAEB-61DAF9BD3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891" y="10688278"/>
            <a:ext cx="4417955" cy="2172543"/>
          </a:xfrm>
          <a:prstGeom prst="rect">
            <a:avLst/>
          </a:prstGeom>
        </p:spPr>
      </p:pic>
      <p:pic>
        <p:nvPicPr>
          <p:cNvPr id="30" name="Picture 2">
            <a:extLst>
              <a:ext uri="{FF2B5EF4-FFF2-40B4-BE49-F238E27FC236}">
                <a16:creationId xmlns:a16="http://schemas.microsoft.com/office/drawing/2014/main" id="{BF2D2FDF-0D30-466A-8C0D-D9A978A39B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21" r="1422"/>
          <a:stretch/>
        </p:blipFill>
        <p:spPr bwMode="auto">
          <a:xfrm>
            <a:off x="5833014" y="2185349"/>
            <a:ext cx="3641306" cy="405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e 30">
            <a:extLst>
              <a:ext uri="{FF2B5EF4-FFF2-40B4-BE49-F238E27FC236}">
                <a16:creationId xmlns:a16="http://schemas.microsoft.com/office/drawing/2014/main" id="{E7617F99-0C31-427B-97D7-C2BA471534DE}"/>
              </a:ext>
            </a:extLst>
          </p:cNvPr>
          <p:cNvGrpSpPr/>
          <p:nvPr/>
        </p:nvGrpSpPr>
        <p:grpSpPr>
          <a:xfrm>
            <a:off x="7652949" y="5658097"/>
            <a:ext cx="1845897" cy="1675668"/>
            <a:chOff x="8172400" y="4149079"/>
            <a:chExt cx="2232248" cy="2026389"/>
          </a:xfrm>
        </p:grpSpPr>
        <p:sp>
          <p:nvSpPr>
            <p:cNvPr id="32" name="Rectangle 31">
              <a:extLst>
                <a:ext uri="{FF2B5EF4-FFF2-40B4-BE49-F238E27FC236}">
                  <a16:creationId xmlns:a16="http://schemas.microsoft.com/office/drawing/2014/main" id="{BCA01B02-146D-4F17-B006-F86B2F45E4CE}"/>
                </a:ext>
              </a:extLst>
            </p:cNvPr>
            <p:cNvSpPr/>
            <p:nvPr/>
          </p:nvSpPr>
          <p:spPr>
            <a:xfrm>
              <a:off x="8172400" y="4149079"/>
              <a:ext cx="2232248" cy="202638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3" name="Picture 4">
              <a:extLst>
                <a:ext uri="{FF2B5EF4-FFF2-40B4-BE49-F238E27FC236}">
                  <a16:creationId xmlns:a16="http://schemas.microsoft.com/office/drawing/2014/main" id="{5884FFD3-42C4-4898-A5A9-ED54EBD66E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91439"/>
            <a:stretch/>
          </p:blipFill>
          <p:spPr bwMode="auto">
            <a:xfrm>
              <a:off x="8172400" y="4201627"/>
              <a:ext cx="798562" cy="31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a:extLst>
                <a:ext uri="{FF2B5EF4-FFF2-40B4-BE49-F238E27FC236}">
                  <a16:creationId xmlns:a16="http://schemas.microsoft.com/office/drawing/2014/main" id="{D69AD365-DD4D-424C-A09C-73BB8015D6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8041"/>
            <a:stretch/>
          </p:blipFill>
          <p:spPr bwMode="auto">
            <a:xfrm>
              <a:off x="8172400" y="5581030"/>
              <a:ext cx="798562" cy="44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a:extLst>
                <a:ext uri="{FF2B5EF4-FFF2-40B4-BE49-F238E27FC236}">
                  <a16:creationId xmlns:a16="http://schemas.microsoft.com/office/drawing/2014/main" id="{438B6509-0864-4FE4-81CE-3B7B92332B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750" b="45277"/>
            <a:stretch/>
          </p:blipFill>
          <p:spPr bwMode="auto">
            <a:xfrm>
              <a:off x="8172400" y="4858981"/>
              <a:ext cx="798562" cy="36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a:extLst>
                <a:ext uri="{FF2B5EF4-FFF2-40B4-BE49-F238E27FC236}">
                  <a16:creationId xmlns:a16="http://schemas.microsoft.com/office/drawing/2014/main" id="{288ABE40-61DA-4E64-A441-5E17EC1326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824" b="61975"/>
            <a:stretch/>
          </p:blipFill>
          <p:spPr bwMode="auto">
            <a:xfrm>
              <a:off x="8172400" y="4557409"/>
              <a:ext cx="798562" cy="37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a:extLst>
                <a:ext uri="{FF2B5EF4-FFF2-40B4-BE49-F238E27FC236}">
                  <a16:creationId xmlns:a16="http://schemas.microsoft.com/office/drawing/2014/main" id="{5076E0BC-8B33-499D-927D-6213F9B09B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3225" b="27577"/>
            <a:stretch/>
          </p:blipFill>
          <p:spPr bwMode="auto">
            <a:xfrm>
              <a:off x="8172400" y="5220990"/>
              <a:ext cx="798562" cy="33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ZoneTexte 37">
              <a:extLst>
                <a:ext uri="{FF2B5EF4-FFF2-40B4-BE49-F238E27FC236}">
                  <a16:creationId xmlns:a16="http://schemas.microsoft.com/office/drawing/2014/main" id="{872B5E88-950F-420F-B38B-E87B7E5F0B8C}"/>
                </a:ext>
              </a:extLst>
            </p:cNvPr>
            <p:cNvSpPr txBox="1"/>
            <p:nvPr/>
          </p:nvSpPr>
          <p:spPr>
            <a:xfrm>
              <a:off x="8781955" y="4241073"/>
              <a:ext cx="1622692" cy="1823755"/>
            </a:xfrm>
            <a:prstGeom prst="rect">
              <a:avLst/>
            </a:prstGeom>
            <a:noFill/>
          </p:spPr>
          <p:txBody>
            <a:bodyPr wrap="square" rtlCol="0">
              <a:spAutoFit/>
            </a:bodyPr>
            <a:lstStyle/>
            <a:p>
              <a:pPr>
                <a:spcAft>
                  <a:spcPts val="600"/>
                </a:spcAft>
              </a:pPr>
              <a:r>
                <a:rPr lang="fr-FR" sz="1200" dirty="0"/>
                <a:t>Sites pollués</a:t>
              </a:r>
            </a:p>
            <a:p>
              <a:pPr>
                <a:spcAft>
                  <a:spcPts val="600"/>
                </a:spcAft>
              </a:pPr>
              <a:r>
                <a:rPr lang="fr-FR" sz="1200" dirty="0"/>
                <a:t>Zones apaisées</a:t>
              </a:r>
            </a:p>
            <a:p>
              <a:pPr>
                <a:spcAft>
                  <a:spcPts val="600"/>
                </a:spcAft>
              </a:pPr>
              <a:r>
                <a:rPr lang="fr-FR" sz="1200" dirty="0"/>
                <a:t>Zones de calme</a:t>
              </a:r>
            </a:p>
            <a:p>
              <a:pPr>
                <a:spcAft>
                  <a:spcPts val="600"/>
                </a:spcAft>
              </a:pPr>
              <a:r>
                <a:rPr lang="fr-FR" sz="1200" dirty="0"/>
                <a:t>Zone bruyantes</a:t>
              </a:r>
            </a:p>
            <a:p>
              <a:pPr>
                <a:spcAft>
                  <a:spcPts val="600"/>
                </a:spcAft>
              </a:pPr>
              <a:r>
                <a:rPr lang="fr-FR" sz="1200" dirty="0"/>
                <a:t>Mailles cumulant des nuisances</a:t>
              </a:r>
            </a:p>
          </p:txBody>
        </p:sp>
      </p:grpSp>
    </p:spTree>
    <p:extLst>
      <p:ext uri="{BB962C8B-B14F-4D97-AF65-F5344CB8AC3E}">
        <p14:creationId xmlns:p14="http://schemas.microsoft.com/office/powerpoint/2010/main" val="169203694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9145</TotalTime>
  <Words>1235</Words>
  <Application>Microsoft Office PowerPoint</Application>
  <PresentationFormat>A3 (297 x 420 mm)</PresentationFormat>
  <Paragraphs>112</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Algoe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de Marignan</dc:creator>
  <cp:lastModifiedBy>MOUWAD Omar</cp:lastModifiedBy>
  <cp:revision>100</cp:revision>
  <cp:lastPrinted>2020-10-05T15:00:08Z</cp:lastPrinted>
  <dcterms:created xsi:type="dcterms:W3CDTF">2020-07-07T05:40:01Z</dcterms:created>
  <dcterms:modified xsi:type="dcterms:W3CDTF">2023-08-23T11:51:09Z</dcterms:modified>
</cp:coreProperties>
</file>